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 id="2147483758" r:id="rId3"/>
  </p:sldMasterIdLst>
  <p:notesMasterIdLst>
    <p:notesMasterId r:id="rId67"/>
  </p:notesMasterIdLst>
  <p:handoutMasterIdLst>
    <p:handoutMasterId r:id="rId68"/>
  </p:handoutMasterIdLst>
  <p:sldIdLst>
    <p:sldId id="365" r:id="rId4"/>
    <p:sldId id="352" r:id="rId5"/>
    <p:sldId id="370" r:id="rId6"/>
    <p:sldId id="369" r:id="rId7"/>
    <p:sldId id="360" r:id="rId8"/>
    <p:sldId id="372" r:id="rId9"/>
    <p:sldId id="385" r:id="rId10"/>
    <p:sldId id="386" r:id="rId11"/>
    <p:sldId id="359" r:id="rId12"/>
    <p:sldId id="366" r:id="rId13"/>
    <p:sldId id="373" r:id="rId14"/>
    <p:sldId id="374" r:id="rId15"/>
    <p:sldId id="375" r:id="rId16"/>
    <p:sldId id="383" r:id="rId17"/>
    <p:sldId id="384" r:id="rId18"/>
    <p:sldId id="357" r:id="rId19"/>
    <p:sldId id="428" r:id="rId20"/>
    <p:sldId id="391" r:id="rId21"/>
    <p:sldId id="392" r:id="rId22"/>
    <p:sldId id="393" r:id="rId23"/>
    <p:sldId id="394" r:id="rId24"/>
    <p:sldId id="395"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396" r:id="rId47"/>
    <p:sldId id="397" r:id="rId48"/>
    <p:sldId id="398" r:id="rId49"/>
    <p:sldId id="399" r:id="rId50"/>
    <p:sldId id="400" r:id="rId51"/>
    <p:sldId id="401" r:id="rId52"/>
    <p:sldId id="402" r:id="rId53"/>
    <p:sldId id="403" r:id="rId54"/>
    <p:sldId id="404" r:id="rId55"/>
    <p:sldId id="405" r:id="rId56"/>
    <p:sldId id="406" r:id="rId57"/>
    <p:sldId id="390" r:id="rId58"/>
    <p:sldId id="388" r:id="rId59"/>
    <p:sldId id="377" r:id="rId60"/>
    <p:sldId id="389" r:id="rId61"/>
    <p:sldId id="382" r:id="rId62"/>
    <p:sldId id="379" r:id="rId63"/>
    <p:sldId id="378" r:id="rId64"/>
    <p:sldId id="380" r:id="rId65"/>
    <p:sldId id="381" r:id="rId66"/>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Segoe UI" panose="020B0502040204020203"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Segoe UI Symbol" panose="020B0502040204020203" pitchFamily="34" charset="0"/>
      <p:regular r:id="rId81"/>
    </p:embeddedFont>
    <p:embeddedFont>
      <p:font typeface="Verdana" panose="020B0604030504040204" pitchFamily="34" charset="0"/>
      <p:regular r:id="rId82"/>
      <p:bold r:id="rId83"/>
      <p:italic r:id="rId84"/>
      <p:boldItalic r:id="rId85"/>
    </p:embeddedFont>
    <p:embeddedFont>
      <p:font typeface="Segoe UI Semibold" panose="020B0702040204020203" pitchFamily="34" charset="0"/>
      <p:bold r:id="rId86"/>
      <p:boldItalic r:id="rId87"/>
    </p:embeddedFont>
    <p:embeddedFont>
      <p:font typeface="Segoe UI Light" panose="020B0502040204020203" pitchFamily="34" charset="0"/>
      <p:regular r:id="rId88"/>
      <p:italic r:id="rId89"/>
    </p:embeddedFont>
    <p:embeddedFont>
      <p:font typeface="ＭＳ Ｐゴシック" panose="020B0600070205080204" pitchFamily="34" charset="-128"/>
      <p:regular r:id="rId90"/>
    </p:embeddedFont>
    <p:embeddedFont>
      <p:font typeface="Segoe UI Semilight" panose="020B0402040204020203" pitchFamily="34" charset="0"/>
      <p:regular r:id="rId91"/>
      <p:italic r:id="rId92"/>
    </p:embeddedFont>
    <p:embeddedFont>
      <p:font typeface="Mangal" panose="02040503050203030202" pitchFamily="18" charset="0"/>
      <p:regular r:id="rId93"/>
    </p:embeddedFont>
    <p:embeddedFont>
      <p:font typeface="Calibri Light" panose="020F0302020204030204" pitchFamily="34" charset="0"/>
      <p:regular r:id="rId94"/>
      <p:italic r:id="rId9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386"/>
            <p14:sldId id="359"/>
            <p14:sldId id="366"/>
            <p14:sldId id="373"/>
            <p14:sldId id="374"/>
            <p14:sldId id="375"/>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 id="395"/>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396"/>
            <p14:sldId id="397"/>
            <p14:sldId id="398"/>
            <p14:sldId id="399"/>
            <p14:sldId id="400"/>
            <p14:sldId id="401"/>
            <p14:sldId id="402"/>
            <p14:sldId id="403"/>
            <p14:sldId id="404"/>
            <p14:sldId id="405"/>
            <p14:sldId id="406"/>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CD0"/>
    <a:srgbClr val="3399FF"/>
    <a:srgbClr val="0043C8"/>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80679" autoAdjust="0"/>
  </p:normalViewPr>
  <p:slideViewPr>
    <p:cSldViewPr snapToGrid="0">
      <p:cViewPr varScale="1">
        <p:scale>
          <a:sx n="92" d="100"/>
          <a:sy n="92" d="100"/>
        </p:scale>
        <p:origin x="1308"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font" Target="fonts/font21.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1.fntdata"/><Relationship Id="rId77" Type="http://schemas.openxmlformats.org/officeDocument/2006/relationships/font" Target="fonts/font9.fntdata"/><Relationship Id="rId100"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5/15/2018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21</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630757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89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96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1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04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157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36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108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90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2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88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449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34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7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62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1:11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0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526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76C194-845A-48EB-9921-B2222E54507C}"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378100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5AE6B1-5FE6-4971-A8E7-64830DF1BDCF}"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86054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516483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91357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81818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5/15/2018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4972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96559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8686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3618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947069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28508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57</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58</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59</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60</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61</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10</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62</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63</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11</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5/15/2018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1717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9568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20"/>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6"/>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6"/>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6239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772400" y="6586707"/>
            <a:ext cx="2647199"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39163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1" y="286313"/>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921823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6526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451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521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079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8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4133301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754189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3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69086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9670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24671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879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4266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63411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415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6219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462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92405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2841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8667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51344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08500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7567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412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8550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6023924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10" Type="http://schemas.openxmlformats.org/officeDocument/2006/relationships/image" Target="../media/image12.png"/><Relationship Id="rId4" Type="http://schemas.openxmlformats.org/officeDocument/2006/relationships/slideLayout" Target="../slideLayouts/slideLayout30.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88.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hyperlink" Target="https://docs.microsoft.com/en-us/azure/backup/backup-try-azure-backup-in-10-min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9.xml"/><Relationship Id="rId4" Type="http://schemas.openxmlformats.org/officeDocument/2006/relationships/hyperlink" Target="https://docs.microsoft.com/en-us/azure/backup/backup-try-azure-backup-in-10-mi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8.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30.xml"/><Relationship Id="rId1" Type="http://schemas.openxmlformats.org/officeDocument/2006/relationships/slideLayout" Target="../slideLayouts/slideLayout77.xml"/><Relationship Id="rId4" Type="http://schemas.openxmlformats.org/officeDocument/2006/relationships/hyperlink" Target="https://www.microsoft.com/en-us/download/details.aspx?id=55269"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31.xml"/><Relationship Id="rId1" Type="http://schemas.openxmlformats.org/officeDocument/2006/relationships/slideLayout" Target="../slideLayouts/slideLayout79.xml"/><Relationship Id="rId4" Type="http://schemas.openxmlformats.org/officeDocument/2006/relationships/hyperlink" Target="https://docs.microsoft.com/en-us/azure/backup/"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87.xml"/><Relationship Id="rId6" Type="http://schemas.openxmlformats.org/officeDocument/2006/relationships/image" Target="../media/image30.png"/><Relationship Id="rId11" Type="http://schemas.openxmlformats.org/officeDocument/2006/relationships/image" Target="../media/image35.emf"/><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emf"/><Relationship Id="rId14" Type="http://schemas.openxmlformats.org/officeDocument/2006/relationships/image" Target="../media/image38.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5.xml"/><Relationship Id="rId4" Type="http://schemas.openxmlformats.org/officeDocument/2006/relationships/hyperlink" Target="https://docs.microsoft.com/en-us/azure/backup/backup-try-azure-backup-in-10-min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39.xml"/><Relationship Id="rId1" Type="http://schemas.openxmlformats.org/officeDocument/2006/relationships/slideLayout" Target="../slideLayouts/slideLayout6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4.xml"/><Relationship Id="rId1" Type="http://schemas.openxmlformats.org/officeDocument/2006/relationships/slideLayout" Target="../slideLayouts/slideLayout63.xml"/><Relationship Id="rId4" Type="http://schemas.openxmlformats.org/officeDocument/2006/relationships/hyperlink" Target="https://docs.microsoft.com/en-us/azure/backup/backup-try-azure-backup-in-10-min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566698"/>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endParaRPr lang="en-US" sz="1400" dirty="0">
              <a:solidFill>
                <a:schemeClr val="tx1"/>
              </a:solidFill>
            </a:endParaRP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Carla Staeben,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4416135" y="1276408"/>
            <a:ext cx="5839691" cy="1060211"/>
          </a:xfrm>
        </p:spPr>
        <p:txBody>
          <a:bodyPr/>
          <a:lstStyle/>
          <a:p>
            <a:pPr lvl="0" algn="r"/>
            <a:r>
              <a:rPr lang="en-US" sz="1600" b="1" dirty="0" err="1">
                <a:solidFill>
                  <a:srgbClr val="FFC000"/>
                </a:solidFill>
              </a:rPr>
              <a:t>WiFi</a:t>
            </a:r>
            <a:r>
              <a:rPr lang="en-US" sz="1600" b="1" dirty="0">
                <a:solidFill>
                  <a:srgbClr val="FFC000"/>
                </a:solidFill>
              </a:rPr>
              <a:t>:  MSFTGUEST &gt; Open Browser  </a:t>
            </a:r>
          </a:p>
          <a:p>
            <a:pPr lvl="0" algn="r"/>
            <a:r>
              <a:rPr lang="en-US" sz="1600" b="1" dirty="0">
                <a:solidFill>
                  <a:srgbClr val="FFC000"/>
                </a:solidFill>
              </a:rPr>
              <a:t>Code: </a:t>
            </a:r>
            <a:r>
              <a:rPr lang="en-US" sz="1800" b="1" dirty="0">
                <a:solidFill>
                  <a:srgbClr val="FFC000"/>
                </a:solidFill>
              </a:rPr>
              <a:t>MSEVENT359YQ</a:t>
            </a:r>
          </a:p>
          <a:p>
            <a:pPr lvl="0" algn="ctr"/>
            <a:r>
              <a:rPr lang="en-US" sz="3200" b="1" dirty="0">
                <a:solidFill>
                  <a:srgbClr val="FFC000"/>
                </a:solidFill>
              </a:rPr>
              <a:t>Laptop password: Password.1</a:t>
            </a:r>
            <a:endParaRPr lang="en-US" sz="2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graphicFrame>
        <p:nvGraphicFramePr>
          <p:cNvPr id="8" name="Table 7">
            <a:extLst>
              <a:ext uri="{FF2B5EF4-FFF2-40B4-BE49-F238E27FC236}">
                <a16:creationId xmlns:a16="http://schemas.microsoft.com/office/drawing/2014/main" id="{CA45DAF4-C176-4A9B-9BDF-ACD889169C46}"/>
              </a:ext>
            </a:extLst>
          </p:cNvPr>
          <p:cNvGraphicFramePr>
            <a:graphicFrameLocks noGrp="1"/>
          </p:cNvGraphicFramePr>
          <p:nvPr>
            <p:extLst/>
          </p:nvPr>
        </p:nvGraphicFramePr>
        <p:xfrm>
          <a:off x="689100" y="4199825"/>
          <a:ext cx="5142152" cy="1685030"/>
        </p:xfrm>
        <a:graphic>
          <a:graphicData uri="http://schemas.openxmlformats.org/drawingml/2006/table">
            <a:tbl>
              <a:tblPr firstRow="1" firstCol="1" bandRow="1">
                <a:tableStyleId>{93296810-A885-4BE3-A3E7-6D5BEEA58F35}</a:tableStyleId>
              </a:tblPr>
              <a:tblGrid>
                <a:gridCol w="955464">
                  <a:extLst>
                    <a:ext uri="{9D8B030D-6E8A-4147-A177-3AD203B41FA5}">
                      <a16:colId xmlns:a16="http://schemas.microsoft.com/office/drawing/2014/main" val="4175684789"/>
                    </a:ext>
                  </a:extLst>
                </a:gridCol>
                <a:gridCol w="2364028">
                  <a:extLst>
                    <a:ext uri="{9D8B030D-6E8A-4147-A177-3AD203B41FA5}">
                      <a16:colId xmlns:a16="http://schemas.microsoft.com/office/drawing/2014/main" val="1461180872"/>
                    </a:ext>
                  </a:extLst>
                </a:gridCol>
                <a:gridCol w="327716">
                  <a:extLst>
                    <a:ext uri="{9D8B030D-6E8A-4147-A177-3AD203B41FA5}">
                      <a16:colId xmlns:a16="http://schemas.microsoft.com/office/drawing/2014/main" val="1326502014"/>
                    </a:ext>
                  </a:extLst>
                </a:gridCol>
                <a:gridCol w="1494944">
                  <a:extLst>
                    <a:ext uri="{9D8B030D-6E8A-4147-A177-3AD203B41FA5}">
                      <a16:colId xmlns:a16="http://schemas.microsoft.com/office/drawing/2014/main" val="92711663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gridSpan="2">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hMerge="1">
                  <a:txBody>
                    <a:bodyPr/>
                    <a:lstStyle/>
                    <a:p>
                      <a:pPr marL="0" marR="0" algn="ctr">
                        <a:lnSpc>
                          <a:spcPct val="107000"/>
                        </a:lnSpc>
                        <a:spcBef>
                          <a:spcPts val="0"/>
                        </a:spcBef>
                        <a:spcAft>
                          <a:spcPts val="0"/>
                        </a:spcAft>
                      </a:pP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tc hMerge="1">
                  <a:txBody>
                    <a:bodyPr/>
                    <a:lstStyle/>
                    <a:p>
                      <a:pPr marL="0" marR="0" algn="ctr">
                        <a:lnSpc>
                          <a:spcPct val="107000"/>
                        </a:lnSpc>
                        <a:spcBef>
                          <a:spcPts val="0"/>
                        </a:spcBef>
                        <a:spcAft>
                          <a:spcPts val="0"/>
                        </a:spcAft>
                      </a:pP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gridSpan="2">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hMerge="1">
                  <a:txBody>
                    <a:bodyPr/>
                    <a:lstStyle/>
                    <a:p>
                      <a:pPr marL="0" marR="0">
                        <a:lnSpc>
                          <a:spcPct val="107000"/>
                        </a:lnSpc>
                        <a:spcBef>
                          <a:spcPts val="0"/>
                        </a:spcBef>
                        <a:spcAft>
                          <a:spcPts val="0"/>
                        </a:spcAft>
                      </a:pPr>
                      <a:r>
                        <a:rPr lang="en-US" sz="1200" kern="120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tc hMerge="1">
                  <a:txBody>
                    <a:bodyPr/>
                    <a:lstStyle/>
                    <a:p>
                      <a:pPr marL="0" marR="0" algn="ctr" defTabSz="914400" rtl="0" eaLnBrk="1" latinLnBrk="0" hangingPunct="1">
                        <a:lnSpc>
                          <a:spcPct val="107000"/>
                        </a:lnSpc>
                        <a:spcBef>
                          <a:spcPts val="0"/>
                        </a:spcBef>
                        <a:spcAft>
                          <a:spcPts val="0"/>
                        </a:spcAft>
                      </a:pPr>
                      <a:endParaRPr lang="en-US" sz="1200" kern="1200" dirty="0">
                        <a:solidFill>
                          <a:schemeClr val="dk1"/>
                        </a:solidFill>
                        <a:effectLst/>
                        <a:latin typeface="+mn-lt"/>
                        <a:ea typeface="+mn-ea"/>
                        <a:cs typeface="+mn-cs"/>
                      </a:endParaRPr>
                    </a:p>
                  </a:txBody>
                  <a:tcPr marL="73025" marR="73025" marT="18415" marB="18415">
                    <a:solidFill>
                      <a:srgbClr val="FFC000"/>
                    </a:solidFill>
                  </a:tcPr>
                </a:tc>
                <a:extLst>
                  <a:ext uri="{0D108BD9-81ED-4DB2-BD59-A6C34878D82A}">
                    <a16:rowId xmlns:a16="http://schemas.microsoft.com/office/drawing/2014/main" val="180956455"/>
                  </a:ext>
                </a:extLst>
              </a:tr>
            </a:tbl>
          </a:graphicData>
        </a:graphic>
      </p:graphicFrame>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3134240" y="1379867"/>
            <a:ext cx="2899063" cy="369332"/>
          </a:xfrm>
          <a:prstGeom prst="rect">
            <a:avLst/>
          </a:prstGeom>
          <a:noFill/>
        </p:spPr>
        <p:txBody>
          <a:bodyPr wrap="square" rtlCol="0">
            <a:spAutoFit/>
          </a:bodyPr>
          <a:lstStyle/>
          <a:p>
            <a:r>
              <a:rPr lang="en-US" dirty="0"/>
              <a:t>-size “Standard_D1”</a:t>
            </a:r>
          </a:p>
        </p:txBody>
      </p:sp>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
        <p:nvSpPr>
          <p:cNvPr id="3" name="Text Placeholder 2">
            <a:extLst>
              <a:ext uri="{FF2B5EF4-FFF2-40B4-BE49-F238E27FC236}">
                <a16:creationId xmlns:a16="http://schemas.microsoft.com/office/drawing/2014/main" id="{953132BA-8B91-4CE1-A975-D297B70FACCA}"/>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593733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154110"/>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256526"/>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w="3175">
                  <a:noFill/>
                </a:ln>
                <a:solidFill>
                  <a:srgbClr val="0078D7"/>
                </a:solidFill>
                <a:effectLst/>
                <a:uLnTx/>
                <a:uFillTx/>
                <a:latin typeface="Calibri" panose="020F0502020204030204" pitchFamily="34" charset="0"/>
                <a:ea typeface="+mn-ea"/>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1218" y="347873"/>
            <a:ext cx="7112462" cy="800207"/>
          </a:xfrm>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4260013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Recovery Point Objective (RPO) and Recovery Time Objective (RTO)</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Drivers of solution cost</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Minimal </a:t>
            </a:r>
            <a:r>
              <a:rPr kumimoji="0" lang="en-US" sz="2000" b="0"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data loss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Reduce downtime </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Availability: Storage redundancy &amp;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Blob storage: (LRS, GRS, RA-GRS),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Synchronous vs asynchronous (how data is written)</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SQL Server Always On Availability Groups (replication for availability)</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Network connectivity</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Application connectivity post failover</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IP management </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b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Automated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Policy-based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Orchestrated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2353"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b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Automated, seamless disaster recovery from the cloud to protect applications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Provides application-consistent recovery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of critical workloads</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Leverage current investments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Orchestrate one-click recovery even for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complex multi-tier applications</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70" normalizeH="0" baseline="0" noProof="0" dirty="0">
                <a:ln>
                  <a:noFill/>
                </a:ln>
                <a:gradFill>
                  <a:gsLst>
                    <a:gs pos="2917">
                      <a:srgbClr val="E7E6E6"/>
                    </a:gs>
                    <a:gs pos="95000">
                      <a:srgbClr val="E7E6E6"/>
                    </a:gs>
                  </a:gsLst>
                  <a:lin ang="5400000" scaled="0"/>
                </a:gradFill>
                <a:effectLst/>
                <a:uLnTx/>
                <a:uFillTx/>
                <a:latin typeface="Calibri" panose="020F0502020204030204" pitchFamily="34" charset="0"/>
                <a:ea typeface="+mn-ea"/>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https://docs.microsoft.com/en-us/azure/site-recovery/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Virtual</a:t>
            </a:r>
            <a:r>
              <a:rPr kumimoji="0" lang="en-US" sz="3200" b="0" i="0" u="sng"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Hyper-V</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Microsoft Azure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Exchange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SharePoint</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4. Schedule &amp; Back up </a:t>
            </a:r>
            <a:r>
              <a:rPr kumimoji="0" lang="en-GB" sz="1765" b="0" i="0" u="none" strike="noStrike" kern="1200" cap="none" spc="0" normalizeH="0" baseline="0" noProof="0" dirty="0">
                <a:ln>
                  <a:noFill/>
                </a:ln>
                <a:solidFill>
                  <a:srgbClr val="0070C0"/>
                </a:solidFill>
                <a:effectLst/>
                <a:uLnTx/>
                <a:uFillTx/>
                <a:latin typeface="Segoe UI"/>
                <a:ea typeface="+mn-ea"/>
                <a:cs typeface="+mn-cs"/>
              </a:rPr>
              <a:t>encrypted data</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0C0"/>
              </a:solidFill>
              <a:effectLst/>
              <a:uLnTx/>
              <a:uFillTx/>
              <a:latin typeface="Segoe UI"/>
              <a:ea typeface="+mn-ea"/>
              <a:cs typeface="+mn-cs"/>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marL="0" marR="0" lvl="0" indent="0" algn="l" defTabSz="895953"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44546A"/>
                </a:solidFill>
                <a:effectLst/>
                <a:uLnTx/>
                <a:uFillTx/>
                <a:latin typeface="Segoe UI"/>
                <a:ea typeface="+mn-ea"/>
                <a:cs typeface="+mn-cs"/>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7030A0"/>
                </a:solidFill>
                <a:effectLst/>
                <a:uLnTx/>
                <a:uFillTx/>
                <a:latin typeface="Segoe UI"/>
                <a:ea typeface="+mn-ea"/>
                <a:cs typeface="+mn-cs"/>
              </a:rPr>
              <a:t>5. Recover to the same or a different server;</a:t>
            </a:r>
            <a:br>
              <a:rPr kumimoji="0" lang="en-US" sz="1765" b="0" i="0" u="none" strike="noStrike" kern="1200" cap="none" spc="0" normalizeH="0" baseline="0" noProof="0" dirty="0">
                <a:ln>
                  <a:noFill/>
                </a:ln>
                <a:solidFill>
                  <a:srgbClr val="7030A0"/>
                </a:solidFill>
                <a:effectLst/>
                <a:uLnTx/>
                <a:uFillTx/>
                <a:latin typeface="Segoe UI"/>
                <a:ea typeface="+mn-ea"/>
                <a:cs typeface="+mn-cs"/>
              </a:rPr>
            </a:br>
            <a:r>
              <a:rPr kumimoji="0" lang="en-US" sz="1765" b="0" i="0" u="none" strike="noStrike" kern="1200" cap="none" spc="0" normalizeH="0" baseline="0" noProof="0" dirty="0">
                <a:ln>
                  <a:noFill/>
                </a:ln>
                <a:solidFill>
                  <a:srgbClr val="7030A0"/>
                </a:solidFill>
                <a:effectLst/>
                <a:uLnTx/>
                <a:uFillTx/>
                <a:latin typeface="Segoe UI"/>
                <a:ea typeface="+mn-ea"/>
                <a:cs typeface="+mn-cs"/>
              </a:rPr>
              <a:t>On-</a:t>
            </a:r>
            <a:r>
              <a:rPr kumimoji="0" lang="en-US" sz="1765" b="0" i="0" u="none" strike="noStrike" kern="1200" cap="none" spc="0" normalizeH="0" baseline="0" noProof="0" dirty="0" err="1">
                <a:ln>
                  <a:noFill/>
                </a:ln>
                <a:solidFill>
                  <a:srgbClr val="7030A0"/>
                </a:solidFill>
                <a:effectLst/>
                <a:uLnTx/>
                <a:uFillTx/>
                <a:latin typeface="Segoe UI"/>
                <a:ea typeface="+mn-ea"/>
                <a:cs typeface="+mn-cs"/>
              </a:rPr>
              <a:t>Premisis</a:t>
            </a:r>
            <a:r>
              <a:rPr kumimoji="0" lang="en-US" sz="1765" b="0" i="0" u="none" strike="noStrike" kern="1200" cap="none" spc="0" normalizeH="0" baseline="0" noProof="0" dirty="0">
                <a:ln>
                  <a:noFill/>
                </a:ln>
                <a:solidFill>
                  <a:srgbClr val="7030A0"/>
                </a:solidFill>
                <a:effectLst/>
                <a:uLnTx/>
                <a:uFillTx/>
                <a:latin typeface="Segoe UI"/>
                <a:ea typeface="+mn-ea"/>
                <a:cs typeface="+mn-cs"/>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FFFFFF"/>
                </a:solidFill>
                <a:effectLst/>
                <a:uLnTx/>
                <a:uFillTx/>
                <a:latin typeface="Segoe UI"/>
                <a:ea typeface="+mn-ea"/>
                <a:cs typeface="+mn-cs"/>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Step-By-Step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https://docs.microsoft.com/en-us/azure/backup/backup-try-azure-backup-in-10-mins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Docs: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https://azure.microsoft.com/en-us/blog/announcing-microsoft-azure-backup-server/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Download: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https://www.microsoft.com/en-us/download/details.aspx?id=55269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6506345" y="5187210"/>
            <a:ext cx="5092823"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highlight>
                  <a:srgbClr val="00FF00"/>
                </a:highlight>
                <a:uLnTx/>
                <a:uFillTx/>
                <a:latin typeface="Calibri" panose="020F0502020204030204"/>
                <a:ea typeface="+mn-ea"/>
                <a:cs typeface="+mn-cs"/>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Key Vault:</a:t>
            </a:r>
            <a:endPar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https://docs.microsoft.com/en-us/azure/key-vault/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Backup: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marL="0" marR="0" lvl="0" indent="0" algn="l" defTabSz="896386" rtl="0" eaLnBrk="1" fontAlgn="auto" latinLnBrk="0" hangingPunct="1">
              <a:lnSpc>
                <a:spcPct val="100000"/>
              </a:lnSpc>
              <a:spcBef>
                <a:spcPts val="1568"/>
              </a:spcBef>
              <a:spcAft>
                <a:spcPts val="588"/>
              </a:spcAft>
              <a:buClrTx/>
              <a:buSzTx/>
              <a:buFontTx/>
              <a:buNone/>
              <a:tabLst/>
              <a:defRPr/>
            </a:pPr>
            <a:r>
              <a:rPr kumimoji="0" lang="en-US" sz="1961" b="0" i="0" u="none" strike="noStrike" kern="0" cap="none" spc="0" normalizeH="0" baseline="0" noProof="0" dirty="0">
                <a:ln>
                  <a:noFill/>
                </a:ln>
                <a:solidFill>
                  <a:srgbClr val="5B9BD5"/>
                </a:solidFill>
                <a:effectLst/>
                <a:uLnTx/>
                <a:uFillTx/>
                <a:latin typeface="Segoe UI" panose="020B0502040204020203" pitchFamily="34" charset="0"/>
                <a:ea typeface="+mn-ea"/>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87878"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endParaRPr lang="en-US" sz="1200" dirty="0">
              <a:solidFill>
                <a:srgbClr val="C0C0C0"/>
              </a:solidFill>
              <a:latin typeface="Verdana"/>
            </a:endParaRPr>
          </a:p>
        </p:txBody>
      </p:sp>
      <p:sp>
        <p:nvSpPr>
          <p:cNvPr id="2" name="Title 1"/>
          <p:cNvSpPr>
            <a:spLocks noGrp="1"/>
          </p:cNvSpPr>
          <p:nvPr>
            <p:ph type="title"/>
          </p:nvPr>
        </p:nvSpPr>
        <p:spPr>
          <a:xfrm>
            <a:off x="1725931" y="-10520"/>
            <a:ext cx="7886700" cy="1325563"/>
          </a:xfrm>
        </p:spPr>
        <p:txBody>
          <a:bodyPr>
            <a:normAutofit/>
          </a:bodyPr>
          <a:lstStyle/>
          <a:p>
            <a:r>
              <a:rPr lang="en-US" sz="2400" b="1" dirty="0"/>
              <a:t>Azure Backup Key Workloads</a:t>
            </a:r>
          </a:p>
        </p:txBody>
      </p:sp>
      <p:cxnSp>
        <p:nvCxnSpPr>
          <p:cNvPr id="13" name="Straight Connector 12"/>
          <p:cNvCxnSpPr/>
          <p:nvPr/>
        </p:nvCxnSpPr>
        <p:spPr>
          <a:xfrm>
            <a:off x="1559562" y="4405409"/>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655552" y="2267994"/>
            <a:ext cx="3438885" cy="3877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Specialized Workloads</a:t>
            </a:r>
          </a:p>
        </p:txBody>
      </p:sp>
      <p:sp>
        <p:nvSpPr>
          <p:cNvPr id="31" name="Text Placeholder 9"/>
          <p:cNvSpPr txBox="1">
            <a:spLocks/>
          </p:cNvSpPr>
          <p:nvPr/>
        </p:nvSpPr>
        <p:spPr>
          <a:xfrm>
            <a:off x="8059925" y="2223107"/>
            <a:ext cx="2352014" cy="637077"/>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Virtual Machines</a:t>
            </a:r>
          </a:p>
        </p:txBody>
      </p:sp>
      <p:sp>
        <p:nvSpPr>
          <p:cNvPr id="32" name="Text Placeholder 9"/>
          <p:cNvSpPr txBox="1">
            <a:spLocks/>
          </p:cNvSpPr>
          <p:nvPr/>
        </p:nvSpPr>
        <p:spPr>
          <a:xfrm>
            <a:off x="4610577" y="2265516"/>
            <a:ext cx="2898602" cy="38777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Clr>
                <a:srgbClr val="000000"/>
              </a:buClr>
            </a:pPr>
            <a:r>
              <a:rPr lang="en-US" sz="1800" b="0" u="sng" dirty="0">
                <a:solidFill>
                  <a:srgbClr val="0070C0"/>
                </a:solidFill>
              </a:rPr>
              <a:t>File/Folders/Volumes</a:t>
            </a:r>
          </a:p>
        </p:txBody>
      </p:sp>
      <p:sp>
        <p:nvSpPr>
          <p:cNvPr id="36" name="TextBox 35"/>
          <p:cNvSpPr txBox="1"/>
          <p:nvPr/>
        </p:nvSpPr>
        <p:spPr>
          <a:xfrm>
            <a:off x="6195684" y="3973858"/>
            <a:ext cx="277025" cy="387768"/>
          </a:xfrm>
          <a:prstGeom prst="rect">
            <a:avLst/>
          </a:prstGeom>
          <a:noFill/>
        </p:spPr>
        <p:txBody>
          <a:bodyPr wrap="none" lIns="137141" tIns="109713" rIns="137141" bIns="109713" rtlCol="0">
            <a:spAutoFit/>
          </a:bodyPr>
          <a:lstStyle/>
          <a:p>
            <a:pPr>
              <a:lnSpc>
                <a:spcPct val="90000"/>
              </a:lnSpc>
              <a:spcAft>
                <a:spcPts val="450"/>
              </a:spcAft>
            </a:pPr>
            <a:endParaRPr lang="en-US" sz="1200" dirty="0">
              <a:solidFill>
                <a:srgbClr val="C0C0C0"/>
              </a:solidFill>
            </a:endParaRPr>
          </a:p>
        </p:txBody>
      </p:sp>
      <p:sp>
        <p:nvSpPr>
          <p:cNvPr id="22" name="Rectangle 21"/>
          <p:cNvSpPr/>
          <p:nvPr/>
        </p:nvSpPr>
        <p:spPr bwMode="auto">
          <a:xfrm>
            <a:off x="8049463"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a:t>
            </a:r>
          </a:p>
          <a:p>
            <a:pPr marL="252109" indent="-252109" defTabSz="685577">
              <a:buFont typeface="Arial" panose="020B0604020202020204" pitchFamily="34" charset="0"/>
              <a:buChar char="•"/>
            </a:pPr>
            <a:r>
              <a:rPr lang="en-US" sz="2400" dirty="0">
                <a:solidFill>
                  <a:srgbClr val="002060"/>
                </a:solidFill>
                <a:latin typeface="Verdana"/>
              </a:rPr>
              <a:t>Linux</a:t>
            </a:r>
          </a:p>
        </p:txBody>
      </p:sp>
      <p:sp>
        <p:nvSpPr>
          <p:cNvPr id="37" name="Rectangle 36"/>
          <p:cNvSpPr/>
          <p:nvPr/>
        </p:nvSpPr>
        <p:spPr bwMode="auto">
          <a:xfrm>
            <a:off x="1725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Hyper-V</a:t>
            </a:r>
          </a:p>
          <a:p>
            <a:pPr marL="252109" indent="-252109" defTabSz="685577">
              <a:buFont typeface="Arial" panose="020B0604020202020204" pitchFamily="34" charset="0"/>
              <a:buChar char="•"/>
            </a:pPr>
            <a:r>
              <a:rPr lang="en-US" sz="2400" dirty="0">
                <a:solidFill>
                  <a:srgbClr val="002060"/>
                </a:solidFill>
                <a:latin typeface="Verdana"/>
              </a:rPr>
              <a:t>Windows Server</a:t>
            </a:r>
          </a:p>
        </p:txBody>
      </p:sp>
      <p:sp>
        <p:nvSpPr>
          <p:cNvPr id="38" name="Rectangle 37"/>
          <p:cNvSpPr/>
          <p:nvPr/>
        </p:nvSpPr>
        <p:spPr bwMode="auto">
          <a:xfrm>
            <a:off x="4756698" y="2677148"/>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 Server</a:t>
            </a:r>
          </a:p>
          <a:p>
            <a:pPr marL="252109" indent="-252109" defTabSz="685577">
              <a:buFont typeface="Arial" panose="020B0604020202020204" pitchFamily="34" charset="0"/>
              <a:buChar char="•"/>
            </a:pPr>
            <a:r>
              <a:rPr lang="en-US" sz="2400" dirty="0">
                <a:solidFill>
                  <a:srgbClr val="002060"/>
                </a:solidFill>
                <a:latin typeface="Verdana"/>
              </a:rPr>
              <a:t>Windows</a:t>
            </a:r>
          </a:p>
        </p:txBody>
      </p:sp>
      <p:sp>
        <p:nvSpPr>
          <p:cNvPr id="39" name="Rectangle 38"/>
          <p:cNvSpPr/>
          <p:nvPr/>
        </p:nvSpPr>
        <p:spPr bwMode="auto">
          <a:xfrm>
            <a:off x="4783425"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Microsoft Azure</a:t>
            </a:r>
          </a:p>
          <a:p>
            <a:pPr marL="252109" indent="-252109" defTabSz="685577">
              <a:buFont typeface="Arial" panose="020B0604020202020204" pitchFamily="34" charset="0"/>
              <a:buChar char="•"/>
            </a:pPr>
            <a:r>
              <a:rPr lang="en-US" sz="2400" dirty="0">
                <a:solidFill>
                  <a:srgbClr val="002060"/>
                </a:solidFill>
                <a:latin typeface="Verdana"/>
              </a:rPr>
              <a:t>VMware</a:t>
            </a:r>
          </a:p>
        </p:txBody>
      </p:sp>
      <p:sp>
        <p:nvSpPr>
          <p:cNvPr id="40" name="Rectangle 39"/>
          <p:cNvSpPr/>
          <p:nvPr/>
        </p:nvSpPr>
        <p:spPr bwMode="auto">
          <a:xfrm>
            <a:off x="1867327" y="2677147"/>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Exchange</a:t>
            </a:r>
          </a:p>
          <a:p>
            <a:pPr marL="252109" indent="-252109" defTabSz="685577">
              <a:buFont typeface="Arial" panose="020B0604020202020204" pitchFamily="34" charset="0"/>
              <a:buChar char="•"/>
            </a:pPr>
            <a:r>
              <a:rPr lang="en-US" sz="2400" dirty="0">
                <a:solidFill>
                  <a:srgbClr val="002060"/>
                </a:solidFill>
                <a:latin typeface="Verdana"/>
              </a:rPr>
              <a:t>SharePoint</a:t>
            </a:r>
          </a:p>
          <a:p>
            <a:pPr marL="252109" indent="-252109" defTabSz="685577">
              <a:buFont typeface="Arial" panose="020B0604020202020204" pitchFamily="34" charset="0"/>
              <a:buChar char="•"/>
            </a:pPr>
            <a:r>
              <a:rPr lang="en-US" sz="2400" dirty="0">
                <a:solidFill>
                  <a:srgbClr val="002060"/>
                </a:solidFill>
                <a:latin typeface="Verdana"/>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solidFill>
                  <a:schemeClr val="tx1"/>
                </a:solidFill>
              </a:rPr>
              <a:t>How It Works: Azure Backup Server </a:t>
            </a:r>
            <a:endParaRPr lang="en-US" sz="2426" dirty="0">
              <a:solidFill>
                <a:schemeClr val="tx1"/>
              </a:solidFill>
            </a:endParaRPr>
          </a:p>
        </p:txBody>
      </p:sp>
      <p:sp>
        <p:nvSpPr>
          <p:cNvPr id="17" name="Rectangle 16"/>
          <p:cNvSpPr/>
          <p:nvPr/>
        </p:nvSpPr>
        <p:spPr bwMode="auto">
          <a:xfrm>
            <a:off x="3506324"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18" name="TextBox 17"/>
          <p:cNvSpPr txBox="1"/>
          <p:nvPr/>
        </p:nvSpPr>
        <p:spPr>
          <a:xfrm>
            <a:off x="4926329" y="4462168"/>
            <a:ext cx="3615996" cy="489954"/>
          </a:xfrm>
          <a:prstGeom prst="rect">
            <a:avLst/>
          </a:prstGeom>
          <a:noFill/>
        </p:spPr>
        <p:txBody>
          <a:bodyPr wrap="square" lIns="81611" tIns="40805" rIns="81611" bIns="40805" rtlCol="0">
            <a:spAutoFit/>
          </a:bodyPr>
          <a:lstStyle/>
          <a:p>
            <a:pPr algn="ctr" defTabSz="685644"/>
            <a:r>
              <a:rPr lang="en-US" sz="1324" dirty="0">
                <a:solidFill>
                  <a:srgbClr val="0070C0"/>
                </a:solidFill>
                <a:latin typeface="Segoe UI"/>
              </a:rPr>
              <a:t>4. Schedule &amp; Back up </a:t>
            </a:r>
            <a:r>
              <a:rPr lang="en-GB" sz="1324" dirty="0">
                <a:solidFill>
                  <a:srgbClr val="0070C0"/>
                </a:solidFill>
                <a:latin typeface="Segoe UI"/>
              </a:rPr>
              <a:t>encrypted data</a:t>
            </a:r>
          </a:p>
          <a:p>
            <a:pPr algn="ctr" defTabSz="685644"/>
            <a:endParaRPr lang="en-US" sz="1324" dirty="0">
              <a:solidFill>
                <a:srgbClr val="0070C0"/>
              </a:solidFill>
              <a:latin typeface="Segoe UI"/>
            </a:endParaRPr>
          </a:p>
        </p:txBody>
      </p:sp>
      <p:sp>
        <p:nvSpPr>
          <p:cNvPr id="19" name="TextBox 18"/>
          <p:cNvSpPr txBox="1"/>
          <p:nvPr/>
        </p:nvSpPr>
        <p:spPr>
          <a:xfrm>
            <a:off x="2745807" y="3132123"/>
            <a:ext cx="1856476" cy="693728"/>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3. Install Azure Backup Server software</a:t>
            </a:r>
          </a:p>
        </p:txBody>
      </p:sp>
      <p:sp>
        <p:nvSpPr>
          <p:cNvPr id="20" name="TextBox 19"/>
          <p:cNvSpPr txBox="1"/>
          <p:nvPr/>
        </p:nvSpPr>
        <p:spPr>
          <a:xfrm>
            <a:off x="2099255" y="2182235"/>
            <a:ext cx="1233545" cy="897502"/>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1. Create Backup and Site Recovery Vault</a:t>
            </a:r>
          </a:p>
        </p:txBody>
      </p:sp>
      <p:cxnSp>
        <p:nvCxnSpPr>
          <p:cNvPr id="21" name="Straight Connector 20"/>
          <p:cNvCxnSpPr/>
          <p:nvPr/>
        </p:nvCxnSpPr>
        <p:spPr>
          <a:xfrm flipH="1">
            <a:off x="2769765"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914121"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187528" y="1713706"/>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a:endParaRPr lang="en-US" sz="1297" dirty="0">
              <a:solidFill>
                <a:srgbClr val="FFFFFF"/>
              </a:solidFill>
              <a:latin typeface="Segoe UI"/>
            </a:endParaRPr>
          </a:p>
        </p:txBody>
      </p:sp>
      <p:cxnSp>
        <p:nvCxnSpPr>
          <p:cNvPr id="24" name="Straight Connector 23"/>
          <p:cNvCxnSpPr/>
          <p:nvPr/>
        </p:nvCxnSpPr>
        <p:spPr>
          <a:xfrm flipH="1" flipV="1">
            <a:off x="4716648"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913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53891" y="2043756"/>
            <a:ext cx="2665286" cy="296107"/>
          </a:xfrm>
          <a:prstGeom prst="rect">
            <a:avLst/>
          </a:prstGeom>
          <a:noFill/>
        </p:spPr>
        <p:txBody>
          <a:bodyPr wrap="square" rtlCol="0">
            <a:spAutoFit/>
          </a:bodyPr>
          <a:lstStyle/>
          <a:p>
            <a:pPr algn="ctr" defTabSz="685644"/>
            <a:r>
              <a:rPr lang="en-US" sz="1324" dirty="0">
                <a:solidFill>
                  <a:srgbClr val="000000"/>
                </a:solidFill>
                <a:latin typeface="Segoe UI"/>
              </a:rPr>
              <a:t>2. Register and configure Vault</a:t>
            </a:r>
          </a:p>
        </p:txBody>
      </p:sp>
      <p:cxnSp>
        <p:nvCxnSpPr>
          <p:cNvPr id="28" name="Straight Connector 96"/>
          <p:cNvCxnSpPr/>
          <p:nvPr/>
        </p:nvCxnSpPr>
        <p:spPr>
          <a:xfrm rot="10800000" flipV="1">
            <a:off x="4887905" y="3482405"/>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64832" y="5032321"/>
            <a:ext cx="3909351" cy="489954"/>
          </a:xfrm>
          <a:prstGeom prst="rect">
            <a:avLst/>
          </a:prstGeom>
          <a:noFill/>
        </p:spPr>
        <p:txBody>
          <a:bodyPr wrap="square" lIns="81611" tIns="40805" rIns="81611" bIns="40805" rtlCol="0">
            <a:spAutoFit/>
          </a:bodyPr>
          <a:lstStyle/>
          <a:p>
            <a:pPr algn="ctr" defTabSz="685644"/>
            <a:r>
              <a:rPr lang="en-US" sz="1324" dirty="0">
                <a:solidFill>
                  <a:srgbClr val="7030A0"/>
                </a:solidFill>
                <a:latin typeface="Segoe UI"/>
              </a:rPr>
              <a:t>5. Recover to the same or a different server;</a:t>
            </a:r>
            <a:br>
              <a:rPr lang="en-US" sz="1324" dirty="0">
                <a:solidFill>
                  <a:srgbClr val="7030A0"/>
                </a:solidFill>
                <a:latin typeface="Segoe UI"/>
              </a:rPr>
            </a:br>
            <a:r>
              <a:rPr lang="en-US" sz="1324" dirty="0">
                <a:solidFill>
                  <a:srgbClr val="7030A0"/>
                </a:solidFill>
                <a:latin typeface="Segoe UI"/>
              </a:rPr>
              <a:t>On-</a:t>
            </a:r>
            <a:r>
              <a:rPr lang="en-US" sz="1324" dirty="0" err="1">
                <a:solidFill>
                  <a:srgbClr val="7030A0"/>
                </a:solidFill>
                <a:latin typeface="Segoe UI"/>
              </a:rPr>
              <a:t>Premisis</a:t>
            </a:r>
            <a:r>
              <a:rPr lang="en-US" sz="1324" dirty="0">
                <a:solidFill>
                  <a:srgbClr val="7030A0"/>
                </a:solidFill>
                <a:latin typeface="Segoe UI"/>
              </a:rPr>
              <a:t> or Azure VM</a:t>
            </a:r>
          </a:p>
        </p:txBody>
      </p:sp>
      <p:sp>
        <p:nvSpPr>
          <p:cNvPr id="30" name="Freeform 30"/>
          <p:cNvSpPr>
            <a:spLocks noEditPoints="1"/>
          </p:cNvSpPr>
          <p:nvPr/>
        </p:nvSpPr>
        <p:spPr bwMode="auto">
          <a:xfrm>
            <a:off x="8491300" y="2865181"/>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a:endParaRPr lang="en-US" sz="1324">
              <a:solidFill>
                <a:srgbClr val="505050"/>
              </a:solidFill>
              <a:latin typeface="Segoe UI"/>
            </a:endParaRPr>
          </a:p>
        </p:txBody>
      </p:sp>
      <p:sp>
        <p:nvSpPr>
          <p:cNvPr id="31" name="Freeform 92"/>
          <p:cNvSpPr>
            <a:spLocks noEditPoints="1"/>
          </p:cNvSpPr>
          <p:nvPr/>
        </p:nvSpPr>
        <p:spPr bwMode="black">
          <a:xfrm>
            <a:off x="8830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a:endParaRPr lang="en-US" sz="1324" dirty="0">
              <a:solidFill>
                <a:srgbClr val="000000"/>
              </a:solidFill>
              <a:latin typeface="Segoe UI"/>
            </a:endParaRPr>
          </a:p>
        </p:txBody>
      </p:sp>
      <p:sp>
        <p:nvSpPr>
          <p:cNvPr id="32" name="Rectangle 31"/>
          <p:cNvSpPr/>
          <p:nvPr/>
        </p:nvSpPr>
        <p:spPr bwMode="auto">
          <a:xfrm>
            <a:off x="3654963" y="3618471"/>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4469248" y="4662755"/>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49" name="Freeform 5"/>
          <p:cNvSpPr>
            <a:spLocks noEditPoints="1"/>
          </p:cNvSpPr>
          <p:nvPr/>
        </p:nvSpPr>
        <p:spPr bwMode="auto">
          <a:xfrm>
            <a:off x="3800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0" name="Freeform 5"/>
          <p:cNvSpPr>
            <a:spLocks noEditPoints="1"/>
          </p:cNvSpPr>
          <p:nvPr/>
        </p:nvSpPr>
        <p:spPr bwMode="auto">
          <a:xfrm>
            <a:off x="4024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1" name="Freeform 5"/>
          <p:cNvSpPr>
            <a:spLocks noEditPoints="1"/>
          </p:cNvSpPr>
          <p:nvPr/>
        </p:nvSpPr>
        <p:spPr bwMode="auto">
          <a:xfrm>
            <a:off x="4248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2" name="Freeform 5"/>
          <p:cNvSpPr>
            <a:spLocks noEditPoints="1"/>
          </p:cNvSpPr>
          <p:nvPr/>
        </p:nvSpPr>
        <p:spPr bwMode="auto">
          <a:xfrm>
            <a:off x="3793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3" name="Freeform 5"/>
          <p:cNvSpPr>
            <a:spLocks noEditPoints="1"/>
          </p:cNvSpPr>
          <p:nvPr/>
        </p:nvSpPr>
        <p:spPr bwMode="auto">
          <a:xfrm>
            <a:off x="4020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4" name="Freeform 5"/>
          <p:cNvSpPr>
            <a:spLocks noEditPoints="1"/>
          </p:cNvSpPr>
          <p:nvPr/>
        </p:nvSpPr>
        <p:spPr bwMode="auto">
          <a:xfrm>
            <a:off x="4247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5" name="Freeform 5"/>
          <p:cNvSpPr>
            <a:spLocks noEditPoints="1"/>
          </p:cNvSpPr>
          <p:nvPr/>
        </p:nvSpPr>
        <p:spPr bwMode="auto">
          <a:xfrm>
            <a:off x="4473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6" name="Freeform 5"/>
          <p:cNvSpPr>
            <a:spLocks noEditPoints="1"/>
          </p:cNvSpPr>
          <p:nvPr/>
        </p:nvSpPr>
        <p:spPr bwMode="auto">
          <a:xfrm>
            <a:off x="3793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7" name="Freeform 5"/>
          <p:cNvSpPr>
            <a:spLocks noEditPoints="1"/>
          </p:cNvSpPr>
          <p:nvPr/>
        </p:nvSpPr>
        <p:spPr bwMode="auto">
          <a:xfrm>
            <a:off x="4018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8" name="Freeform 5"/>
          <p:cNvSpPr>
            <a:spLocks noEditPoints="1"/>
          </p:cNvSpPr>
          <p:nvPr/>
        </p:nvSpPr>
        <p:spPr bwMode="auto">
          <a:xfrm>
            <a:off x="4244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9" name="Freeform 5"/>
          <p:cNvSpPr>
            <a:spLocks noEditPoints="1"/>
          </p:cNvSpPr>
          <p:nvPr/>
        </p:nvSpPr>
        <p:spPr bwMode="auto">
          <a:xfrm>
            <a:off x="4472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2" name="TextBox 61"/>
          <p:cNvSpPr txBox="1"/>
          <p:nvPr/>
        </p:nvSpPr>
        <p:spPr>
          <a:xfrm>
            <a:off x="3701144" y="5072955"/>
            <a:ext cx="1185551" cy="644251"/>
          </a:xfrm>
          <a:prstGeom prst="rect">
            <a:avLst/>
          </a:prstGeom>
          <a:noFill/>
        </p:spPr>
        <p:txBody>
          <a:bodyPr wrap="square" lIns="134444" tIns="107555" rIns="134444" bIns="107555" rtlCol="0">
            <a:spAutoFit/>
          </a:bodyPr>
          <a:lstStyle/>
          <a:p>
            <a:pPr defTabSz="685644">
              <a:lnSpc>
                <a:spcPct val="90000"/>
              </a:lnSpc>
              <a:spcAft>
                <a:spcPts val="441"/>
              </a:spcAft>
            </a:pPr>
            <a:r>
              <a:rPr lang="en-US" sz="1028" dirty="0">
                <a:solidFill>
                  <a:srgbClr val="FFFFFF"/>
                </a:solidFill>
                <a:latin typeface="Segoe UI"/>
              </a:rPr>
              <a:t>Azure Backup Windows Server/Client </a:t>
            </a:r>
          </a:p>
        </p:txBody>
      </p:sp>
      <p:grpSp>
        <p:nvGrpSpPr>
          <p:cNvPr id="63" name="Group 62"/>
          <p:cNvGrpSpPr/>
          <p:nvPr/>
        </p:nvGrpSpPr>
        <p:grpSpPr>
          <a:xfrm>
            <a:off x="2198236" y="1595026"/>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3654964" y="1940788"/>
            <a:ext cx="1098073" cy="983690"/>
          </a:xfrm>
          <a:prstGeom prst="rect">
            <a:avLst/>
          </a:prstGeom>
        </p:spPr>
      </p:pic>
      <p:sp>
        <p:nvSpPr>
          <p:cNvPr id="4" name="Rectangle 3"/>
          <p:cNvSpPr/>
          <p:nvPr/>
        </p:nvSpPr>
        <p:spPr>
          <a:xfrm>
            <a:off x="1616529" y="5309573"/>
            <a:ext cx="8160044" cy="923330"/>
          </a:xfrm>
          <a:prstGeom prst="rect">
            <a:avLst/>
          </a:prstGeom>
        </p:spPr>
        <p:txBody>
          <a:bodyPr wrap="square">
            <a:spAutoFit/>
          </a:bodyPr>
          <a:lstStyle/>
          <a:p>
            <a:r>
              <a:rPr lang="en-US" dirty="0">
                <a:solidFill>
                  <a:srgbClr val="000000"/>
                </a:solidFill>
              </a:rPr>
              <a:t>Step-By-Step </a:t>
            </a:r>
          </a:p>
          <a:p>
            <a:r>
              <a:rPr lang="en-US" dirty="0">
                <a:solidFill>
                  <a:srgbClr val="000000"/>
                </a:solidFill>
                <a:hlinkClick r:id="rId4"/>
              </a:rPr>
              <a:t>https://docs.microsoft.com/en-us/azure/backup/backup-try-azure-backup-in-10-mins</a:t>
            </a:r>
            <a:r>
              <a:rPr lang="en-US" dirty="0">
                <a:solidFill>
                  <a:srgbClr val="000000"/>
                </a:solidFill>
              </a:rPr>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7874404" y="2270570"/>
            <a:ext cx="2793596" cy="1371791"/>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832" y="36669"/>
            <a:ext cx="7886700" cy="1325563"/>
          </a:xfrm>
        </p:spPr>
        <p:txBody>
          <a:bodyPr>
            <a:normAutofit/>
          </a:bodyPr>
          <a:lstStyle/>
          <a:p>
            <a:r>
              <a:rPr lang="en-US" dirty="0"/>
              <a:t>Backup Schedule &amp; Retention Policy</a:t>
            </a:r>
          </a:p>
        </p:txBody>
      </p:sp>
      <p:sp>
        <p:nvSpPr>
          <p:cNvPr id="3" name="Text Placeholder 2"/>
          <p:cNvSpPr>
            <a:spLocks noGrp="1"/>
          </p:cNvSpPr>
          <p:nvPr>
            <p:ph type="body" idx="1"/>
          </p:nvPr>
        </p:nvSpPr>
        <p:spPr>
          <a:xfrm>
            <a:off x="2153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89538" y="2875836"/>
            <a:ext cx="4332645" cy="2782014"/>
          </a:xfrm>
          <a:prstGeom prst="rect">
            <a:avLst/>
          </a:prstGeom>
        </p:spPr>
      </p:pic>
      <p:sp>
        <p:nvSpPr>
          <p:cNvPr id="8" name="Text Placeholder 7"/>
          <p:cNvSpPr>
            <a:spLocks noGrp="1"/>
          </p:cNvSpPr>
          <p:nvPr>
            <p:ph type="body" sz="quarter" idx="3"/>
          </p:nvPr>
        </p:nvSpPr>
        <p:spPr>
          <a:xfrm>
            <a:off x="6153151" y="2180273"/>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53151" y="2869720"/>
            <a:ext cx="4342171" cy="2788130"/>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6314" y="2133391"/>
            <a:ext cx="3838772" cy="2671900"/>
          </a:xfrm>
          <a:prstGeom prst="rect">
            <a:avLst/>
          </a:prstGeom>
        </p:spPr>
      </p:pic>
      <p:sp>
        <p:nvSpPr>
          <p:cNvPr id="2" name="Title 1"/>
          <p:cNvSpPr>
            <a:spLocks noGrp="1"/>
          </p:cNvSpPr>
          <p:nvPr>
            <p:ph type="title"/>
          </p:nvPr>
        </p:nvSpPr>
        <p:spPr/>
        <p:txBody>
          <a:bodyPr/>
          <a:lstStyle/>
          <a:p>
            <a:r>
              <a:rPr lang="en-US" dirty="0">
                <a:solidFill>
                  <a:schemeClr val="tx1"/>
                </a:solidFill>
              </a:rPr>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4037321" y="1976159"/>
            <a:ext cx="5763015" cy="3700463"/>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0294"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24"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1837983" y="1186772"/>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218812" y="4610444"/>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518943" y="5244833"/>
            <a:ext cx="286938"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8981302" y="5244833"/>
            <a:ext cx="38632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7749187" y="5581213"/>
            <a:ext cx="1338508"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a:spcAft>
                <a:spcPts val="441"/>
              </a:spcAft>
            </a:pPr>
            <a:r>
              <a:rPr lang="en-US" sz="809"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6778830" y="5110088"/>
            <a:ext cx="528991" cy="213905"/>
          </a:xfrm>
          <a:prstGeom prst="rect">
            <a:avLst/>
          </a:prstGeom>
          <a:noFill/>
        </p:spPr>
        <p:txBody>
          <a:bodyPr wrap="none" lIns="0" tIns="0" rIns="0" bIns="0" rtlCol="0">
            <a:spAutoFit/>
          </a:bodyPr>
          <a:lstStyle/>
          <a:p>
            <a:pPr defTabSz="685775">
              <a:lnSpc>
                <a:spcPct val="90000"/>
              </a:lnSpc>
              <a:spcAft>
                <a:spcPts val="432"/>
              </a:spcAft>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140301" y="5192453"/>
            <a:ext cx="514433" cy="200706"/>
          </a:xfrm>
          <a:prstGeom prst="rect">
            <a:avLst/>
          </a:prstGeom>
        </p:spPr>
      </p:pic>
      <p:cxnSp>
        <p:nvCxnSpPr>
          <p:cNvPr id="125" name="Straight Connector 124"/>
          <p:cNvCxnSpPr/>
          <p:nvPr/>
        </p:nvCxnSpPr>
        <p:spPr>
          <a:xfrm flipV="1">
            <a:off x="9582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340179" y="3713994"/>
            <a:ext cx="492122" cy="122149"/>
          </a:xfrm>
          <a:prstGeom prst="rect">
            <a:avLst/>
          </a:prstGeom>
          <a:noFill/>
        </p:spPr>
        <p:txBody>
          <a:bodyPr wrap="none" lIns="0" tIns="0" rIns="0" bIns="0" rtlCol="0">
            <a:spAutoFit/>
          </a:bodyPr>
          <a:lstStyle/>
          <a:p>
            <a:pPr algn="ctr" defTabSz="685775">
              <a:lnSpc>
                <a:spcPct val="90000"/>
              </a:lnSpc>
              <a:spcAft>
                <a:spcPts val="432"/>
              </a:spcAft>
            </a:pPr>
            <a:r>
              <a:rPr lang="en-US" sz="88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541610" y="3224633"/>
            <a:ext cx="795885" cy="610936"/>
          </a:xfrm>
          <a:prstGeom prst="rect">
            <a:avLst/>
          </a:prstGeom>
          <a:noFill/>
        </p:spPr>
        <p:txBody>
          <a:bodyPr wrap="square" lIns="0" tIns="0" rIns="0" bIns="0" rtlCol="0">
            <a:spAutoFit/>
          </a:bodyPr>
          <a:lstStyle/>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454929"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pPr>
              <a:endParaRPr lang="en-US" sz="2059"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060920" y="1368281"/>
            <a:ext cx="539764" cy="244426"/>
          </a:xfrm>
          <a:prstGeom prst="rect">
            <a:avLst/>
          </a:prstGeom>
          <a:noFill/>
        </p:spPr>
        <p:txBody>
          <a:bodyPr wrap="none" lIns="0" tIns="0" rIns="0" bIns="0" rtlCol="0">
            <a:spAutoFit/>
          </a:bodyPr>
          <a:lstStyle/>
          <a:p>
            <a:pPr algn="ctr" defTabSz="685775">
              <a:lnSpc>
                <a:spcPct val="90000"/>
              </a:lnSpc>
              <a:spcAft>
                <a:spcPts val="432"/>
              </a:spcAft>
            </a:pPr>
            <a:r>
              <a:rPr lang="en-US" sz="176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234473" y="3489280"/>
            <a:ext cx="47609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8612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8675260" y="3464169"/>
            <a:ext cx="210540" cy="125687"/>
          </a:xfrm>
          <a:prstGeom prst="rect">
            <a:avLst/>
          </a:prstGeom>
        </p:spPr>
      </p:pic>
      <p:sp>
        <p:nvSpPr>
          <p:cNvPr id="176" name="TextBox 175"/>
          <p:cNvSpPr txBox="1"/>
          <p:nvPr/>
        </p:nvSpPr>
        <p:spPr>
          <a:xfrm rot="16200000">
            <a:off x="7685652" y="3489280"/>
            <a:ext cx="150683"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7898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7949529" y="3475876"/>
            <a:ext cx="228131" cy="130433"/>
          </a:xfrm>
          <a:prstGeom prst="rect">
            <a:avLst/>
          </a:prstGeom>
        </p:spPr>
      </p:pic>
      <p:sp>
        <p:nvSpPr>
          <p:cNvPr id="181" name="TextBox 180"/>
          <p:cNvSpPr txBox="1"/>
          <p:nvPr/>
        </p:nvSpPr>
        <p:spPr>
          <a:xfrm>
            <a:off x="9098380" y="4405460"/>
            <a:ext cx="20518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023555" y="4059558"/>
            <a:ext cx="353370" cy="284391"/>
          </a:xfrm>
          <a:prstGeom prst="rect">
            <a:avLst/>
          </a:prstGeom>
        </p:spPr>
      </p:pic>
      <p:sp>
        <p:nvSpPr>
          <p:cNvPr id="183" name="TextBox 182"/>
          <p:cNvSpPr txBox="1"/>
          <p:nvPr/>
        </p:nvSpPr>
        <p:spPr>
          <a:xfrm>
            <a:off x="7465887" y="4405460"/>
            <a:ext cx="330220"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490663" y="4061277"/>
            <a:ext cx="293217" cy="280949"/>
          </a:xfrm>
          <a:prstGeom prst="rect">
            <a:avLst/>
          </a:prstGeom>
        </p:spPr>
      </p:pic>
      <p:sp>
        <p:nvSpPr>
          <p:cNvPr id="185" name="TextBox 184"/>
          <p:cNvSpPr txBox="1"/>
          <p:nvPr/>
        </p:nvSpPr>
        <p:spPr>
          <a:xfrm>
            <a:off x="8485298" y="4405459"/>
            <a:ext cx="38472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8597295" y="4067598"/>
            <a:ext cx="284769" cy="268307"/>
          </a:xfrm>
          <a:prstGeom prst="rect">
            <a:avLst/>
          </a:prstGeom>
        </p:spPr>
      </p:pic>
      <p:sp>
        <p:nvSpPr>
          <p:cNvPr id="187" name="TextBox 186"/>
          <p:cNvSpPr txBox="1"/>
          <p:nvPr/>
        </p:nvSpPr>
        <p:spPr>
          <a:xfrm>
            <a:off x="8089248" y="4405460"/>
            <a:ext cx="136256"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7987947" y="4088782"/>
            <a:ext cx="337582" cy="225941"/>
          </a:xfrm>
          <a:prstGeom prst="rect">
            <a:avLst/>
          </a:prstGeom>
        </p:spPr>
      </p:pic>
      <p:grpSp>
        <p:nvGrpSpPr>
          <p:cNvPr id="190" name="Group 189"/>
          <p:cNvGrpSpPr/>
          <p:nvPr/>
        </p:nvGrpSpPr>
        <p:grpSpPr>
          <a:xfrm>
            <a:off x="7588211" y="1812864"/>
            <a:ext cx="1435343" cy="1029170"/>
            <a:chOff x="8247747" y="1465816"/>
            <a:chExt cx="1952165"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3957" y="2420325"/>
              <a:ext cx="616995" cy="249415"/>
            </a:xfrm>
            <a:prstGeom prst="rect">
              <a:avLst/>
            </a:prstGeom>
            <a:noFill/>
          </p:spPr>
          <p:txBody>
            <a:bodyPr wrap="none" lIns="0" tIns="0" rIns="0" bIns="0" rtlCol="0">
              <a:spAutoFit/>
            </a:bodyPr>
            <a:lstStyle/>
            <a:p>
              <a:pP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3108" y="2606570"/>
              <a:ext cx="279064"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1268" y="1986099"/>
              <a:ext cx="449122"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59083" y="2011997"/>
              <a:ext cx="18531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79273" y="2606568"/>
              <a:ext cx="52324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9406636"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006260"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250340"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494422"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6875272" y="1234551"/>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1819839" y="1855015"/>
            <a:ext cx="3770206" cy="4801314"/>
          </a:xfrm>
          <a:prstGeom prst="rect">
            <a:avLst/>
          </a:prstGeom>
        </p:spPr>
        <p:txBody>
          <a:bodyPr wrap="square" lIns="134464" rIns="134464">
            <a:spAutoFit/>
          </a:bodyPr>
          <a:lstStyle/>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227" y="1056757"/>
            <a:ext cx="8364141" cy="560785"/>
          </a:xfrm>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1971227"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1971227" y="5412062"/>
            <a:ext cx="8287373" cy="230832"/>
          </a:xfrm>
          <a:prstGeom prst="rect">
            <a:avLst/>
          </a:prstGeom>
          <a:noFill/>
        </p:spPr>
        <p:txBody>
          <a:bodyPr wrap="square" lIns="0" tIns="0" rIns="0" bIns="0" rtlCol="0">
            <a:spAutoFit/>
          </a:bodyPr>
          <a:lstStyle/>
          <a:p>
            <a:r>
              <a:rPr lang="en-US" sz="1500" i="1" spc="-53" dirty="0">
                <a:gradFill>
                  <a:gsLst>
                    <a:gs pos="2917">
                      <a:srgbClr val="C0C0C0"/>
                    </a:gs>
                    <a:gs pos="95000">
                      <a:srgbClr val="C0C0C0"/>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1971226" y="5580927"/>
            <a:ext cx="8482315" cy="738664"/>
          </a:xfrm>
          <a:prstGeom prst="rect">
            <a:avLst/>
          </a:prstGeom>
        </p:spPr>
        <p:txBody>
          <a:bodyPr wrap="square">
            <a:spAutoFit/>
          </a:bodyPr>
          <a:lstStyle/>
          <a:p>
            <a:pPr>
              <a:defRPr/>
            </a:pPr>
            <a:r>
              <a:rPr lang="en-US" sz="2100" dirty="0">
                <a:solidFill>
                  <a:srgbClr val="000000"/>
                </a:solidFill>
              </a:rPr>
              <a:t>Source: </a:t>
            </a:r>
            <a:r>
              <a:rPr lang="en-US" sz="2100" dirty="0">
                <a:solidFill>
                  <a:srgbClr val="000000"/>
                </a:solidFill>
                <a:hlinkClick r:id="rId3"/>
              </a:rPr>
              <a:t>https://docs.microsoft.com/en-us/azure/site-recovery/</a:t>
            </a:r>
            <a:r>
              <a:rPr lang="en-US" sz="2100" dirty="0">
                <a:solidFill>
                  <a:srgbClr val="000000"/>
                </a:solidFill>
              </a:rPr>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1727266" y="1816893"/>
            <a:ext cx="4274820" cy="4027994"/>
          </a:xfrm>
          <a:prstGeom prst="rect">
            <a:avLst/>
          </a:prstGeom>
        </p:spPr>
        <p:txBody>
          <a:bodyPr>
            <a:noAutofit/>
          </a:bodyPr>
          <a:lstStyle/>
          <a:p>
            <a:pPr marL="0" indent="0">
              <a:buNone/>
            </a:pPr>
            <a:r>
              <a:rPr lang="en-US" sz="1800" dirty="0"/>
              <a:t>Azure Backup</a:t>
            </a:r>
          </a:p>
          <a:p>
            <a:pPr lvl="1" indent="-321891"/>
            <a:r>
              <a:rPr lang="en-US" sz="1200" dirty="0"/>
              <a:t>Reliable, Simple, Efficient backup and restore (agent based)</a:t>
            </a:r>
          </a:p>
          <a:p>
            <a:pPr lvl="1" indent="-321891"/>
            <a:r>
              <a:rPr lang="en-US" sz="1200" dirty="0"/>
              <a:t>Use for Branch Office or Small Business</a:t>
            </a:r>
          </a:p>
          <a:p>
            <a:pPr lvl="1" indent="-321891"/>
            <a:r>
              <a:rPr lang="en-US" sz="1200" dirty="0"/>
              <a:t>Backup and restore files and folders</a:t>
            </a:r>
          </a:p>
          <a:p>
            <a:pPr lvl="1" indent="-321891"/>
            <a:r>
              <a:rPr lang="en-US" sz="1200" dirty="0"/>
              <a:t>No Central Management</a:t>
            </a:r>
          </a:p>
          <a:p>
            <a:pPr marL="0" indent="0">
              <a:buNone/>
            </a:pPr>
            <a:r>
              <a:rPr lang="en-US" sz="1800" dirty="0"/>
              <a:t>Azure Backup Server</a:t>
            </a:r>
          </a:p>
          <a:p>
            <a:pPr lvl="1" indent="-321891"/>
            <a:r>
              <a:rPr lang="en-US" sz="1200" dirty="0"/>
              <a:t>Disk (D2D), giving high RTOs for tier 1 workloads</a:t>
            </a:r>
          </a:p>
          <a:p>
            <a:pPr lvl="1" indent="-321891"/>
            <a:r>
              <a:rPr lang="en-US" sz="1200" dirty="0"/>
              <a:t>Azure (D2D2C) for long term retention</a:t>
            </a:r>
          </a:p>
          <a:p>
            <a:pPr lvl="1" indent="-321891"/>
            <a:r>
              <a:rPr lang="en-US" sz="1200" dirty="0"/>
              <a:t>Modern Backup Storage technology (MABS v2)</a:t>
            </a:r>
          </a:p>
          <a:p>
            <a:pPr lvl="1" indent="-321891"/>
            <a:r>
              <a:rPr lang="en-US" sz="1200" dirty="0"/>
              <a:t>VMware capabilities</a:t>
            </a:r>
          </a:p>
          <a:p>
            <a:pPr lvl="1" indent="-321891"/>
            <a:r>
              <a:rPr lang="en-US" sz="1200" dirty="0"/>
              <a:t>Application Consistency</a:t>
            </a:r>
            <a:br>
              <a:rPr lang="en-US" sz="1200" dirty="0"/>
            </a:br>
            <a:r>
              <a:rPr lang="en-US" sz="1200" dirty="0"/>
              <a:t>(SQL, Exchange, SharePoint)</a:t>
            </a:r>
          </a:p>
          <a:p>
            <a:pPr lvl="1" indent="-321891"/>
            <a:endParaRPr lang="en-US" sz="1200" dirty="0"/>
          </a:p>
          <a:p>
            <a:pPr lvl="1" indent="-321891"/>
            <a:r>
              <a:rPr lang="en-US" sz="1200" dirty="0"/>
              <a:t>No Tape Backup</a:t>
            </a:r>
          </a:p>
          <a:p>
            <a:pPr lvl="1" indent="-321891"/>
            <a:r>
              <a:rPr lang="en-US" sz="1200" dirty="0"/>
              <a:t>No Integration with System Center</a:t>
            </a:r>
          </a:p>
          <a:p>
            <a:pPr lvl="1" indent="-321891"/>
            <a:r>
              <a:rPr lang="en-US" sz="1200" dirty="0"/>
              <a:t>Requires Azure Subscription</a:t>
            </a:r>
          </a:p>
        </p:txBody>
      </p:sp>
      <p:sp>
        <p:nvSpPr>
          <p:cNvPr id="10" name="Content Placeholder 9"/>
          <p:cNvSpPr>
            <a:spLocks noGrp="1"/>
          </p:cNvSpPr>
          <p:nvPr>
            <p:ph sz="half" idx="2"/>
          </p:nvPr>
        </p:nvSpPr>
        <p:spPr>
          <a:xfrm>
            <a:off x="6134100" y="1816893"/>
            <a:ext cx="4423410" cy="4027994"/>
          </a:xfrm>
        </p:spPr>
        <p:txBody>
          <a:bodyPr>
            <a:normAutofit fontScale="400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pic>
        <p:nvPicPr>
          <p:cNvPr id="11" name="Picture 10"/>
          <p:cNvPicPr>
            <a:picLocks noChangeAspect="1"/>
          </p:cNvPicPr>
          <p:nvPr/>
        </p:nvPicPr>
        <p:blipFill>
          <a:blip r:embed="rId3"/>
          <a:stretch>
            <a:fillRect/>
          </a:stretch>
        </p:blipFill>
        <p:spPr>
          <a:xfrm>
            <a:off x="4490267" y="4124649"/>
            <a:ext cx="1866298" cy="1720239"/>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sz="1800" b="1" dirty="0"/>
              <a:t>Additional Information:  SLA for Site Recovery 99.9%</a:t>
            </a:r>
          </a:p>
          <a:p>
            <a:r>
              <a:rPr lang="en-US" sz="1800" dirty="0"/>
              <a:t>"</a:t>
            </a:r>
            <a:r>
              <a:rPr lang="en-US" sz="1800" b="1" dirty="0"/>
              <a:t>Failover</a:t>
            </a:r>
            <a:r>
              <a:rPr lang="en-US" sz="1800" dirty="0"/>
              <a:t>" is the process of transferring control, either simulated or actual, of a Protected Instance from a primary site to a secondary site.</a:t>
            </a:r>
          </a:p>
          <a:p>
            <a:r>
              <a:rPr lang="en-US" sz="1800" dirty="0"/>
              <a:t>"</a:t>
            </a:r>
            <a:r>
              <a:rPr lang="en-US" sz="1800" b="1" dirty="0"/>
              <a:t>On-Premises-to-Azure Failover</a:t>
            </a:r>
            <a:r>
              <a:rPr lang="en-US" sz="18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1800" dirty="0"/>
              <a:t>"</a:t>
            </a:r>
            <a:r>
              <a:rPr lang="en-US" sz="1800" b="1" dirty="0"/>
              <a:t>On-Premises-to-On-Premises Failover</a:t>
            </a:r>
            <a:r>
              <a:rPr lang="en-US" sz="1800" dirty="0"/>
              <a:t>" is the Failover of a Protected Instance from a non-Azure primary site to a non-Azure secondary site.</a:t>
            </a:r>
          </a:p>
          <a:p>
            <a:r>
              <a:rPr lang="en-US" sz="1800" dirty="0"/>
              <a:t>"</a:t>
            </a:r>
            <a:r>
              <a:rPr lang="en-US" sz="1800" b="1" dirty="0"/>
              <a:t>Protected Instance</a:t>
            </a:r>
            <a:r>
              <a:rPr lang="en-US" sz="18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a:p>
        </p:txBody>
      </p:sp>
      <p:sp>
        <p:nvSpPr>
          <p:cNvPr id="5" name="Text Placeholder 4"/>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4289443074"/>
              </p:ext>
            </p:extLst>
          </p:nvPr>
        </p:nvGraphicFramePr>
        <p:xfrm>
          <a:off x="348251" y="2328161"/>
          <a:ext cx="5501390" cy="4224900"/>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with Practical Application – Brainstorming &amp; Labs</a:t>
                      </a:r>
                      <a:endParaRPr lang="en-US" sz="1800" b="1"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1100406035"/>
              </p:ext>
            </p:extLst>
          </p:nvPr>
        </p:nvGraphicFramePr>
        <p:xfrm>
          <a:off x="5923192" y="2343920"/>
          <a:ext cx="5858175" cy="3580428"/>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Architecting Real World Solutions –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spTree>
    <p:extLst>
      <p:ext uri="{BB962C8B-B14F-4D97-AF65-F5344CB8AC3E}">
        <p14:creationId xmlns:p14="http://schemas.microsoft.com/office/powerpoint/2010/main" val="273862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6803</Words>
  <Application>Microsoft Office PowerPoint</Application>
  <PresentationFormat>Widescreen</PresentationFormat>
  <Paragraphs>1062</Paragraphs>
  <Slides>63</Slides>
  <Notes>51</Notes>
  <HiddenSlides>2</HiddenSlides>
  <MMClips>2</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63</vt:i4>
      </vt:variant>
    </vt:vector>
  </HeadingPairs>
  <TitlesOfParts>
    <vt:vector size="84" baseType="lpstr">
      <vt:lpstr>Calibri</vt:lpstr>
      <vt:lpstr>Segoe UI</vt:lpstr>
      <vt:lpstr>Consolas</vt:lpstr>
      <vt:lpstr>Symbol</vt:lpstr>
      <vt:lpstr>Segoe UI Symbol</vt:lpstr>
      <vt:lpstr>Verdana</vt:lpstr>
      <vt:lpstr>Segoe UI Semibold</vt:lpstr>
      <vt:lpstr>Segoe UI Light</vt:lpstr>
      <vt:lpstr>ＭＳ Ｐゴシック</vt:lpstr>
      <vt:lpstr>Segoe Light</vt:lpstr>
      <vt:lpstr>Segoe UI Semilight</vt:lpstr>
      <vt:lpstr>Arial</vt:lpstr>
      <vt:lpstr>Mangal</vt:lpstr>
      <vt:lpstr>Segoe Semibold</vt:lpstr>
      <vt:lpstr>Wingdings</vt:lpstr>
      <vt:lpstr>Times New Roman</vt:lpstr>
      <vt:lpstr>Calibri Light</vt:lpstr>
      <vt:lpstr>Courier New</vt:lpstr>
      <vt:lpstr>GuruSkill</vt:lpstr>
      <vt:lpstr>NG_MOC_Core_ModuleNew2</vt:lpstr>
      <vt:lpstr>Office Theme</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Program Roadmap - So Far…Futures coming later </vt:lpstr>
      <vt:lpstr>Getting Started Labs https://docs.microsoft.com/en-us/azure/#get-started </vt:lpstr>
      <vt:lpstr>Make the most of the event…</vt:lpstr>
      <vt:lpstr>Voting: Show of Hands</vt:lpstr>
      <vt:lpstr>Voting: Show of Hands</vt:lpstr>
      <vt:lpstr>Voting: Show of Hands</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Azure Backup / Site Recovery</vt:lpstr>
      <vt:lpstr>PowerPoint Presentation</vt:lpstr>
      <vt:lpstr>PowerPoint Presentation</vt:lpstr>
      <vt:lpstr>PowerPoint Presentation</vt:lpstr>
      <vt:lpstr>PowerPoint Presentation</vt:lpstr>
      <vt:lpstr>PowerPoint Presentation</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2018-05-15T18:50:11Z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